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70" r:id="rId11"/>
    <p:sldId id="268" r:id="rId12"/>
    <p:sldId id="269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60C0E-D75B-46B3-96B0-31BB5549AD20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3352800"/>
            <a:ext cx="8763000" cy="2971800"/>
          </a:xfrm>
          <a:solidFill>
            <a:srgbClr val="7030A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D”PZi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MwYZ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K¬v‡m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mevB‡K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¯^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vMZg</a:t>
            </a:r>
            <a:endParaRPr lang="en-US" sz="7200" dirty="0">
              <a:latin typeface="ArhialkhanMJ" pitchFamily="2" charset="0"/>
              <a:cs typeface="Arhialkhan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836474"/>
            <a:ext cx="8839200" cy="175432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K¨v›Ub‡g›U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cvewjK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¯‹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zj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I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K‡jR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†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gv‡gbkvnx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hialkhanMJ" pitchFamily="2" charset="0"/>
              <a:cs typeface="ArhialkhanMJ" pitchFamily="2" charset="0"/>
            </a:endParaRPr>
          </a:p>
        </p:txBody>
      </p:sp>
      <p:pic>
        <p:nvPicPr>
          <p:cNvPr id="3076" name="Picture 3" descr="F:\Presentation\logo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667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cÖvMÖvg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2050" name="Picture 2" descr="E:\Personal  Data\Academic\LEC\POWER POINT PRESENTATION\LECTURE\2nd paper\LPP\sna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66788"/>
            <a:ext cx="9143999" cy="5662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rgbClr val="FFC00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cªvMÖvwgs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rtlCol="0"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HOME WORK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G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ch©v‡q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mevB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Wv‡qwi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nv‡Z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wb‡e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wb‡Pi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HOME WORK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My‡jv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wj‡L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bvI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b="1" u="sng" dirty="0" smtClean="0">
              <a:latin typeface="SutonnyMJ" pitchFamily="2" charset="0"/>
              <a:cs typeface="SutonnyMJ" pitchFamily="2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#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Follow C.W  copy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#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cªvMÖvg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myweav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kZ©mg~n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#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cÖkœgvjv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 : 3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(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2,4, 12 )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LvZvq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wj‡L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Avmv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2438400"/>
            <a:ext cx="7696200" cy="4032250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cªvMÖvwgs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 :</a:t>
            </a:r>
          </a:p>
          <a:p>
            <a:pPr algn="ctr">
              <a:defRPr/>
            </a:pPr>
            <a:r>
              <a:rPr lang="en-US" sz="3600" dirty="0">
                <a:latin typeface="SutonnyMJ" pitchFamily="2" charset="0"/>
                <a:cs typeface="SutonnyMJ" pitchFamily="2" charset="0"/>
              </a:rPr>
              <a:t> ‡jKPvi-2</a:t>
            </a:r>
          </a:p>
          <a:p>
            <a:pPr algn="ctr">
              <a:defRPr/>
            </a:pPr>
            <a:r>
              <a:rPr lang="en-US" sz="3600" dirty="0" err="1">
                <a:latin typeface="SutonnyMJ" pitchFamily="2" charset="0"/>
                <a:cs typeface="SutonnyMJ" pitchFamily="2" charset="0"/>
              </a:rPr>
              <a:t>QvÎQvÎx‡`i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HOME WORK Check </a:t>
            </a:r>
            <a:r>
              <a:rPr lang="en-US" sz="36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b="1" u="sng" dirty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cªvMÖvwgs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  <a:p>
            <a:pPr algn="ctr">
              <a:defRPr/>
            </a:pP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36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b="1" u="sng" dirty="0">
                <a:latin typeface="SutonnyMJ" pitchFamily="2" charset="0"/>
                <a:cs typeface="SutonnyMJ" pitchFamily="2" charset="0"/>
              </a:rPr>
              <a:t> |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  <a:p>
            <a:pPr algn="ctr">
              <a:defRPr/>
            </a:pPr>
            <a:endParaRPr lang="en-US" sz="3600" dirty="0">
              <a:latin typeface="SutonnyMJ" pitchFamily="2" charset="0"/>
              <a:cs typeface="SutonnyMJ" pitchFamily="2" charset="0"/>
            </a:endParaRPr>
          </a:p>
          <a:p>
            <a:pPr algn="ctr">
              <a:defRPr/>
            </a:pP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62200" y="304800"/>
            <a:ext cx="4800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latin typeface="SutonnyMJ" pitchFamily="2" charset="0"/>
                <a:cs typeface="SutonnyMJ" pitchFamily="2" charset="0"/>
              </a:rPr>
              <a:t>cieZx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cvV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209800" y="4800600"/>
            <a:ext cx="4495800" cy="914400"/>
          </a:xfrm>
        </p:spPr>
        <p:txBody>
          <a:bodyPr>
            <a:normAutofit fontScale="62500" lnSpcReduction="20000"/>
          </a:bodyPr>
          <a:lstStyle/>
          <a:p>
            <a:pPr algn="ctr">
              <a:buFontTx/>
              <a:buNone/>
              <a:defRPr/>
            </a:pPr>
            <a:r>
              <a:rPr lang="bn-BD" sz="6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সকলকে</a:t>
            </a:r>
          </a:p>
          <a:p>
            <a:pPr>
              <a:buFontTx/>
              <a:buNone/>
              <a:defRPr/>
            </a:pPr>
            <a:r>
              <a:rPr lang="bn-BD" dirty="0" smtClean="0"/>
              <a:t> </a:t>
            </a:r>
            <a:endParaRPr lang="en-US" dirty="0"/>
          </a:p>
        </p:txBody>
      </p:sp>
      <p:pic>
        <p:nvPicPr>
          <p:cNvPr id="6146" name="Picture 2" descr="G:\download\picture\bang_thanks_c-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52600" y="1870838"/>
            <a:ext cx="37147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cÖvMÖvg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534400" cy="4431983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2400" dirty="0" err="1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cÖvMÖvg</a:t>
            </a:r>
            <a:r>
              <a:rPr lang="en-US" sz="2400" dirty="0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Ggb</a:t>
            </a:r>
            <a:r>
              <a:rPr lang="en-US" sz="2400" dirty="0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¨ ˆ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eÁvwbK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hyw³c~Y©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e¨vL¨vi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wfwË‡Z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m¤ú~Y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Mfxifv‡e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we‡k­lb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cieZx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©‡Z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wbR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¯^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eyw×gËv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cÖ‡qv‡Mi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MÖnYKvix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KZ…©K 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RwUj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wel‡q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wm×v‡šZ</a:t>
            </a:r>
            <a:r>
              <a:rPr lang="en-US" sz="2400" dirty="0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cŠuQv‡bv</a:t>
            </a:r>
            <a:r>
              <a:rPr lang="en-US" sz="2400" dirty="0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MvwYwZKfv‡e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msÁvwqZ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Ki‡j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Ô†Kvb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KviLvbvi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mgm¨v‡K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mxgve×Zv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kZ©mv‡c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‡¶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GKvwaK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vaxb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Pj‡Ki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ˆ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iwLK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AmgZv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Awfô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dvskb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MVb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Kivi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c×wZB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cÖvMÖvgÕ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GQvovI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cÖvMÖvg‡K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m¤ú~Y©iƒ‡c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e¨vL¨vi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bx‡Pi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msÁv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pPr lvl="0"/>
            <a:r>
              <a:rPr lang="en-US" sz="2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Encyclopaedia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Abymv‡i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Ô†Kvb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Kg©`¶Zv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e„w×i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AvIZvaxb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mKj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Kv‡Ri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cwigvYMZ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we‡kølY‡K</a:t>
            </a:r>
            <a:r>
              <a:rPr lang="en-US" sz="2400" dirty="0" smtClean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cÖvMÖvg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e‡j|Õ</a:t>
            </a:r>
            <a:endParaRPr lang="en-US" sz="2400" dirty="0">
              <a:solidFill>
                <a:schemeClr val="bg2"/>
              </a:solidFill>
              <a:latin typeface="SutonnyMJ" pitchFamily="2" charset="0"/>
              <a:cs typeface="SutonnyMJ" pitchFamily="2" charset="0"/>
            </a:endParaRPr>
          </a:p>
          <a:p>
            <a:pPr lvl="0"/>
            <a:r>
              <a:rPr lang="en-US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Churchman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Ôwe‡kl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mgm¨vi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m‡e©vËg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†¶‡Î ˆ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eÁvwbK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cÖYvjx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cÖhyw³MZ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myweavw`i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cÖvMÖvgÕ</a:t>
            </a:r>
            <a:r>
              <a:rPr lang="en-US" sz="2400" dirty="0">
                <a:solidFill>
                  <a:schemeClr val="bg2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cÖvMÖvg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534400" cy="415498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cÖvMÖv‡gi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kZ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400" b="1" dirty="0"/>
              <a:t>(Conditions of Linear Programming</a:t>
            </a:r>
            <a:r>
              <a:rPr lang="en-US" sz="2400" b="1" dirty="0" smtClean="0"/>
              <a:t>)</a:t>
            </a:r>
          </a:p>
          <a:p>
            <a:r>
              <a:rPr lang="en-US" sz="2400" dirty="0"/>
              <a:t>1. 	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mgm¨vi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Objective function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Afxó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dvskb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D‡Ïk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A‡c¶K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gybvdv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e¨q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Aek¨B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vK‡Z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m‡e©v”P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me©wbgœ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2. 	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m‡e©v”P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me©wbgœ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gvb‡K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wm×všZ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Pj‡Ki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ˆ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iwLK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A‡c¶K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wnmv‡e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cÖKvk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hv‡e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400" dirty="0"/>
              <a:t>3.	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mgm¨vi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Aek¨B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weKí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c×wZi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Kvh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©µ‡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vK‡Z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cY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¨ `ªe¨ `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ywU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h‡š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¿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h‡Z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 G‡¶‡Î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h‡š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¿ KZ GKK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cY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¨ `ªe¨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Zv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400" dirty="0">
                <a:latin typeface="SutonnyMJ" pitchFamily="2" charset="0"/>
                <a:cs typeface="SutonnyMJ" pitchFamily="2" charset="0"/>
              </a:rPr>
              <a:t>4.	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mgm¨vi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Rb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Aek¨B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mxwgZ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m¤ú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` _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vK‡Z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KviLvbvq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KuvPvgv‡ji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cwigvY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mxwgZ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cÖvMÖvg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534400" cy="338554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2800" b="1" dirty="0" err="1"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>
                <a:latin typeface="SutonnyMJ" pitchFamily="2" charset="0"/>
                <a:cs typeface="SutonnyMJ" pitchFamily="2" charset="0"/>
              </a:rPr>
              <a:t>cÖvMÖv‡gi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latin typeface="SutonnyMJ" pitchFamily="2" charset="0"/>
                <a:cs typeface="SutonnyMJ" pitchFamily="2" charset="0"/>
              </a:rPr>
              <a:t>kZ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b="1" dirty="0"/>
              <a:t>(Conditions of Linear Programming</a:t>
            </a:r>
            <a:r>
              <a:rPr lang="en-US" sz="2800" b="1" dirty="0" smtClean="0"/>
              <a:t>)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5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.	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cÖ`Ë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mxgve×Zv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kZ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©¸‡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jv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GKvwaK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iwLK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AmgZvi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gva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cÖKvk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hv‡e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>
                <a:latin typeface="SutonnyMJ" pitchFamily="2" charset="0"/>
                <a:cs typeface="SutonnyMJ" pitchFamily="2" charset="0"/>
              </a:rPr>
              <a:t>6.	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wm×všZ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PjKmg~n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ci¯úi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m¤úK©hy³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AFYvZ¥K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, `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yB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cÖKvi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`ª‡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e¨i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br>
              <a:rPr lang="en-US" sz="2800" dirty="0">
                <a:latin typeface="SutonnyMJ" pitchFamily="2" charset="0"/>
                <a:cs typeface="SutonnyMJ" pitchFamily="2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x-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GKK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Ab¨wU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-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GKK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Ki‡j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me©`v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AFYvZ¥K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>
                <a:latin typeface="SutonnyMJ" pitchFamily="2" charset="0"/>
                <a:cs typeface="SutonnyMJ" pitchFamily="2" charset="0"/>
                <a:sym typeface="Symbol"/>
              </a:rPr>
              <a:t>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0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>
                <a:latin typeface="SutonnyMJ" pitchFamily="2" charset="0"/>
                <a:cs typeface="SutonnyMJ" pitchFamily="2" charset="0"/>
                <a:sym typeface="Symbol"/>
              </a:rPr>
              <a:t>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0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cÖvMÖvg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534400" cy="397031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2800" b="1" dirty="0" err="1"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>
                <a:latin typeface="SutonnyMJ" pitchFamily="2" charset="0"/>
                <a:cs typeface="SutonnyMJ" pitchFamily="2" charset="0"/>
              </a:rPr>
              <a:t>cÖvMÖv‡gi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latin typeface="SutonnyMJ" pitchFamily="2" charset="0"/>
                <a:cs typeface="SutonnyMJ" pitchFamily="2" charset="0"/>
              </a:rPr>
              <a:t>myweav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Benefits of Linear Programming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me©wbgœ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wewb‡qv‡Mi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gva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m‡e©v”P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cwigvb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jvf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cÖvMÖv‡gi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g~j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D‡Ïk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¨|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wb‡gœ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cÖvMÖv‡gi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myweav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mg~n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nj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:</a:t>
            </a:r>
          </a:p>
          <a:p>
            <a:r>
              <a:rPr lang="en-US" sz="2800" dirty="0">
                <a:latin typeface="SutonnyMJ" pitchFamily="2" charset="0"/>
                <a:cs typeface="SutonnyMJ" pitchFamily="2" charset="0"/>
              </a:rPr>
              <a:t>1.	†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cÖvMÖv‡gi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gva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cÖvwZôvwbK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Rbej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KuvPvgv‡ji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b~¨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bZg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j¶¨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gvÎvi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cY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m¤¢e|</a:t>
            </a:r>
          </a:p>
          <a:p>
            <a:r>
              <a:rPr lang="en-US" sz="2800" dirty="0">
                <a:latin typeface="SutonnyMJ" pitchFamily="2" charset="0"/>
                <a:cs typeface="SutonnyMJ" pitchFamily="2" charset="0"/>
              </a:rPr>
              <a:t>2.	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Drcvw`Z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c‡Y¨i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Kvw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•¶Z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wbwðZ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hvq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>
                <a:latin typeface="SutonnyMJ" pitchFamily="2" charset="0"/>
                <a:cs typeface="SutonnyMJ" pitchFamily="2" charset="0"/>
              </a:rPr>
              <a:t>3.	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Drcv`b‡K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fwel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¨‡Z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AwaKZi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jvfRbK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cwiKíbv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hvq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>
                <a:latin typeface="SutonnyMJ" pitchFamily="2" charset="0"/>
                <a:cs typeface="SutonnyMJ" pitchFamily="2" charset="0"/>
              </a:rPr>
              <a:t>4.	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Rbe‡ji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`¶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Zv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cvq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cÖvMÖvg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534400" cy="338554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SutonnyMJ" pitchFamily="2" charset="0"/>
                <a:cs typeface="SutonnyMJ" pitchFamily="2" charset="0"/>
              </a:rPr>
              <a:t>5 †</a:t>
            </a:r>
            <a:r>
              <a:rPr lang="en-US" sz="2800" b="1" dirty="0" err="1"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>
                <a:latin typeface="SutonnyMJ" pitchFamily="2" charset="0"/>
                <a:cs typeface="SutonnyMJ" pitchFamily="2" charset="0"/>
              </a:rPr>
              <a:t>cÖvMÖv‡gi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latin typeface="SutonnyMJ" pitchFamily="2" charset="0"/>
                <a:cs typeface="SutonnyMJ" pitchFamily="2" charset="0"/>
              </a:rPr>
              <a:t>myweav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Benefits of Linear Programming</a:t>
            </a:r>
            <a:r>
              <a:rPr lang="en-US" sz="2800" b="1" dirty="0">
                <a:latin typeface="SutonnyMJ" pitchFamily="2" charset="0"/>
                <a:cs typeface="SutonnyMJ" pitchFamily="2" charset="0"/>
              </a:rPr>
              <a:t>) :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5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.	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fwel¨ZKv‡ji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e¨e¯’vc‡Ki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Ávb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I `¶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Zv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cvq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>
                <a:latin typeface="SutonnyMJ" pitchFamily="2" charset="0"/>
                <a:cs typeface="SutonnyMJ" pitchFamily="2" charset="0"/>
              </a:rPr>
              <a:t>6.	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AbvKvw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•¶Z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cÖwZeÜKZv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n«vm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cvq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d‡j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AviI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mZK©Zv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Aej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¤^b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c~e©K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wm×vš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—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MÖn‡Yi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gvÎv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cvq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>
                <a:latin typeface="SutonnyMJ" pitchFamily="2" charset="0"/>
                <a:cs typeface="SutonnyMJ" pitchFamily="2" charset="0"/>
              </a:rPr>
              <a:t>7.	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e„nr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wkí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KjKviLvbvq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Drcvw`Z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c‡Y¨i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AvK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wZ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wba©vi‡Y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me©‡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k‡l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mvgwiK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Kvh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©µ‡g †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hvMvkªqx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cÖvMÖv‡gi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myweav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  <a:cs typeface="SutonnyMJ" pitchFamily="2" charset="0"/>
              </a:rPr>
              <a:t>Acwimxg</a:t>
            </a:r>
            <a:r>
              <a:rPr lang="en-US" sz="28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cÖvMÖvg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8534400" cy="489364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r>
              <a:rPr lang="en-US" sz="2400" b="1" dirty="0"/>
              <a:t>.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wbgœwjwLZ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kZ©vbymv‡i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Z = 2x - y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me©wbgœ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Ki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| 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kZ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© t</a:t>
            </a:r>
            <a:r>
              <a:rPr lang="en-US" sz="2400" b="1" dirty="0"/>
              <a:t> x + y </a:t>
            </a:r>
            <a:r>
              <a:rPr lang="en-US" sz="2400" b="1" dirty="0">
                <a:sym typeface="Symbol"/>
              </a:rPr>
              <a:t></a:t>
            </a:r>
            <a:r>
              <a:rPr lang="en-US" sz="2400" b="1" dirty="0"/>
              <a:t> 5 , x +2y </a:t>
            </a:r>
            <a:r>
              <a:rPr lang="en-US" sz="2400" b="1" dirty="0">
                <a:sym typeface="Symbol"/>
              </a:rPr>
              <a:t></a:t>
            </a:r>
            <a:r>
              <a:rPr lang="en-US" sz="2400" b="1" dirty="0"/>
              <a:t> 8 , x, y </a:t>
            </a:r>
            <a:r>
              <a:rPr lang="en-US" sz="2400" b="1" dirty="0">
                <a:sym typeface="Symbol"/>
              </a:rPr>
              <a:t></a:t>
            </a:r>
            <a:r>
              <a:rPr lang="en-US" sz="2400" b="1" dirty="0"/>
              <a:t> </a:t>
            </a:r>
            <a:r>
              <a:rPr lang="en-US" sz="2400" b="1" dirty="0" smtClean="0"/>
              <a:t>0 </a:t>
            </a:r>
          </a:p>
          <a:p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t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qv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,</a:t>
            </a:r>
          </a:p>
          <a:p>
            <a:r>
              <a:rPr lang="en-US" sz="2400" dirty="0" err="1">
                <a:latin typeface="SutonnyMJ" pitchFamily="2" charset="0"/>
                <a:cs typeface="SutonnyMJ" pitchFamily="2" charset="0"/>
              </a:rPr>
              <a:t>D‡Ïk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Afxô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dvskb</a:t>
            </a:r>
            <a:r>
              <a:rPr lang="en-US" sz="2400" dirty="0"/>
              <a:t>,	Z = 2x – y</a:t>
            </a:r>
          </a:p>
          <a:p>
            <a:r>
              <a:rPr lang="en-US" sz="2400" dirty="0"/>
              <a:t>                       x + y </a:t>
            </a:r>
            <a:r>
              <a:rPr lang="en-US" sz="2400" dirty="0">
                <a:sym typeface="Symbol"/>
              </a:rPr>
              <a:t></a:t>
            </a:r>
            <a:r>
              <a:rPr lang="en-US" sz="2400" dirty="0"/>
              <a:t> </a:t>
            </a:r>
            <a:r>
              <a:rPr lang="en-US" sz="2400" dirty="0" smtClean="0"/>
              <a:t>5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       x </a:t>
            </a:r>
            <a:r>
              <a:rPr lang="en-US" sz="2400" dirty="0"/>
              <a:t>+ 2y </a:t>
            </a:r>
            <a:r>
              <a:rPr lang="en-US" sz="2400" dirty="0">
                <a:sym typeface="Symbol"/>
              </a:rPr>
              <a:t></a:t>
            </a:r>
            <a:r>
              <a:rPr lang="en-US" sz="2400" dirty="0"/>
              <a:t> </a:t>
            </a:r>
            <a:r>
              <a:rPr lang="en-US" sz="2400" dirty="0" smtClean="0"/>
              <a:t>8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/>
              <a:t>	x, y </a:t>
            </a:r>
            <a:r>
              <a:rPr lang="en-US" sz="2400" dirty="0">
                <a:sym typeface="Symbol"/>
              </a:rPr>
              <a:t></a:t>
            </a:r>
            <a:r>
              <a:rPr lang="en-US" sz="2400" dirty="0"/>
              <a:t> 0</a:t>
            </a:r>
          </a:p>
          <a:p>
            <a:r>
              <a:rPr lang="en-US" sz="2400" dirty="0" err="1">
                <a:latin typeface="SutonnyMJ" pitchFamily="2" charset="0"/>
                <a:cs typeface="SutonnyMJ" pitchFamily="2" charset="0"/>
              </a:rPr>
              <a:t>GLb</a:t>
            </a:r>
            <a:r>
              <a:rPr lang="en-US" sz="2400" dirty="0"/>
              <a:t> x + y = 5</a:t>
            </a:r>
          </a:p>
          <a:p>
            <a:r>
              <a:rPr lang="en-US" sz="2400" dirty="0">
                <a:sym typeface="Symbol"/>
              </a:rPr>
              <a:t></a:t>
            </a:r>
            <a:r>
              <a:rPr lang="en-US" sz="2400" dirty="0"/>
              <a:t> </a:t>
            </a:r>
            <a:r>
              <a:rPr lang="en-US" sz="2400" dirty="0" smtClean="0"/>
              <a:t>X /5  +  y /5  </a:t>
            </a:r>
            <a:r>
              <a:rPr lang="en-US" sz="2400" dirty="0"/>
              <a:t>= 1 ........(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</a:p>
          <a:p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Avevi</a:t>
            </a:r>
            <a:r>
              <a:rPr lang="en-US" sz="2400" dirty="0" smtClean="0"/>
              <a:t>,                 </a:t>
            </a:r>
            <a:r>
              <a:rPr lang="en-US" sz="2400" dirty="0"/>
              <a:t>x + 2y = </a:t>
            </a:r>
            <a:r>
              <a:rPr lang="en-US" sz="2400" dirty="0" smtClean="0"/>
              <a:t>8         </a:t>
            </a:r>
            <a:endParaRPr lang="en-US" sz="2400" dirty="0"/>
          </a:p>
          <a:p>
            <a:r>
              <a:rPr lang="en-US" sz="2400" dirty="0" smtClean="0">
                <a:sym typeface="Symbol"/>
              </a:rPr>
              <a:t>              </a:t>
            </a:r>
            <a:r>
              <a:rPr lang="en-US" sz="2400" dirty="0" smtClean="0"/>
              <a:t>  x/8  +  y/ 4  </a:t>
            </a:r>
            <a:r>
              <a:rPr lang="en-US" sz="2400" dirty="0"/>
              <a:t>= 1 .........(ii)</a:t>
            </a:r>
          </a:p>
          <a:p>
            <a:r>
              <a:rPr lang="en-US" sz="2400" dirty="0" smtClean="0"/>
              <a:t>                         x  </a:t>
            </a:r>
            <a:r>
              <a:rPr lang="en-US" sz="2400" dirty="0"/>
              <a:t>= 0 ................(iii)</a:t>
            </a:r>
          </a:p>
          <a:p>
            <a:r>
              <a:rPr lang="en-US" sz="2400" dirty="0" smtClean="0"/>
              <a:t>                         y  </a:t>
            </a:r>
            <a:r>
              <a:rPr lang="en-US" sz="2400" dirty="0"/>
              <a:t>= 0 ................(iv)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cÖvMÖvg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534400" cy="369331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jLwP‡Îi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kZ©vaxb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GjvKv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we›`y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y-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A‡¶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Aew¯’Z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400" dirty="0" err="1">
                <a:latin typeface="SutonnyMJ" pitchFamily="2" charset="0"/>
                <a:cs typeface="SutonnyMJ" pitchFamily="2" charset="0"/>
              </a:rPr>
              <a:t>myZivs</a:t>
            </a:r>
            <a:r>
              <a:rPr lang="en-US" sz="2400" dirty="0"/>
              <a:t> A (0,4)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/>
              <a:t> </a:t>
            </a:r>
            <a:r>
              <a:rPr lang="en-US" sz="2400" dirty="0" smtClean="0"/>
              <a:t>C(0</a:t>
            </a:r>
            <a:r>
              <a:rPr lang="en-US" sz="2400" dirty="0"/>
              <a:t>, 5)</a:t>
            </a:r>
          </a:p>
          <a:p>
            <a:r>
              <a:rPr lang="en-US" sz="2400" dirty="0" err="1">
                <a:latin typeface="SutonnyMJ" pitchFamily="2" charset="0"/>
                <a:cs typeface="SutonnyMJ" pitchFamily="2" charset="0"/>
              </a:rPr>
              <a:t>mgxKiY</a:t>
            </a:r>
            <a:r>
              <a:rPr lang="en-US" sz="2400" dirty="0"/>
              <a:t> (ii) </a:t>
            </a:r>
            <a:r>
              <a:rPr lang="en-US" sz="2400" dirty="0">
                <a:sym typeface="Symbol"/>
              </a:rPr>
              <a:t></a:t>
            </a:r>
            <a:r>
              <a:rPr lang="en-US" sz="2400" dirty="0"/>
              <a:t>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cvB</a:t>
            </a:r>
            <a:r>
              <a:rPr lang="en-US" sz="2400" dirty="0" smtClean="0"/>
              <a:t>,</a:t>
            </a:r>
            <a:endParaRPr lang="en-US" sz="2400" dirty="0"/>
          </a:p>
          <a:p>
            <a:r>
              <a:rPr lang="en-US" sz="2400" dirty="0" smtClean="0"/>
              <a:t>x + 2y = 8 </a:t>
            </a:r>
            <a:endParaRPr lang="en-US" sz="2400" dirty="0"/>
          </a:p>
          <a:p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bs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mgxKi‡Y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/>
              <a:t>y = 3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ewm‡q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cvB</a:t>
            </a:r>
            <a:r>
              <a:rPr lang="en-US" sz="2400" dirty="0"/>
              <a:t>, </a:t>
            </a:r>
          </a:p>
          <a:p>
            <a:r>
              <a:rPr lang="en-US" sz="2400" dirty="0"/>
              <a:t>x = 2</a:t>
            </a:r>
          </a:p>
          <a:p>
            <a:r>
              <a:rPr lang="en-US" sz="2400" dirty="0">
                <a:sym typeface="Symbol"/>
              </a:rPr>
              <a:t></a:t>
            </a:r>
            <a:r>
              <a:rPr lang="en-US" sz="2400" dirty="0"/>
              <a:t> B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we›`yi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vbvsK</a:t>
            </a:r>
            <a:r>
              <a:rPr lang="en-US" sz="2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/>
              <a:t>(2, 3)</a:t>
            </a:r>
          </a:p>
          <a:p>
            <a:r>
              <a:rPr lang="en-US" sz="2400" dirty="0" err="1">
                <a:latin typeface="SutonnyMJ" pitchFamily="2" charset="0"/>
                <a:cs typeface="SutonnyMJ" pitchFamily="2" charset="0"/>
              </a:rPr>
              <a:t>GLb</a:t>
            </a:r>
            <a:r>
              <a:rPr lang="en-US" sz="2400" dirty="0"/>
              <a:t> A(0, 4)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we›`y‡Z</a:t>
            </a:r>
            <a:r>
              <a:rPr lang="en-US" sz="2400" dirty="0"/>
              <a:t>, Z = 2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0 – 4 = </a:t>
            </a:r>
            <a:r>
              <a:rPr lang="en-US" sz="2400" dirty="0">
                <a:sym typeface="Symbol"/>
              </a:rPr>
              <a:t></a:t>
            </a:r>
            <a:r>
              <a:rPr lang="en-US" sz="2400" dirty="0"/>
              <a:t>4</a:t>
            </a:r>
          </a:p>
          <a:p>
            <a:r>
              <a:rPr lang="en-US" sz="2400" dirty="0"/>
              <a:t>B(2, 3) </a:t>
            </a:r>
            <a:r>
              <a:rPr lang="en-US" sz="2400" dirty="0" err="1">
                <a:latin typeface="SutonnyMJ" pitchFamily="2" charset="0"/>
                <a:cs typeface="SutonnyMJ" pitchFamily="2" charset="0"/>
              </a:rPr>
              <a:t>we›`y‡Z</a:t>
            </a:r>
            <a:r>
              <a:rPr lang="en-US" sz="2400" dirty="0"/>
              <a:t>, Z = 2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2 – 3 = 1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hvMvkÖqx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†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cÖvMÖvg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026" name="Picture 2" descr="E:\Personal  Data\Academic\LEC\POWER POINT PRESENTATION\LECTURE\2nd paper\LPP\sna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525" y="1543050"/>
            <a:ext cx="9007475" cy="531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522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‡hvMvkÖqx †cªvMÖvwgs   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College Lab</cp:lastModifiedBy>
  <cp:revision>19</cp:revision>
  <dcterms:created xsi:type="dcterms:W3CDTF">2016-04-20T16:23:13Z</dcterms:created>
  <dcterms:modified xsi:type="dcterms:W3CDTF">2017-03-22T01:55:19Z</dcterms:modified>
</cp:coreProperties>
</file>